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DC07-628C-4973-B47C-4E2387B9452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BC211-C865-4283-9A35-84BE8286B8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30532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DC07-628C-4973-B47C-4E2387B9452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BC211-C865-4283-9A35-84BE8286B8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07784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DC07-628C-4973-B47C-4E2387B9452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BC211-C865-4283-9A35-84BE8286B8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7106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DC07-628C-4973-B47C-4E2387B9452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BC211-C865-4283-9A35-84BE8286B8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7760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DC07-628C-4973-B47C-4E2387B9452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BC211-C865-4283-9A35-84BE8286B8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93269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DC07-628C-4973-B47C-4E2387B9452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BC211-C865-4283-9A35-84BE8286B8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57907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DC07-628C-4973-B47C-4E2387B9452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BC211-C865-4283-9A35-84BE8286B8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33384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DC07-628C-4973-B47C-4E2387B9452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BC211-C865-4283-9A35-84BE8286B8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4154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DC07-628C-4973-B47C-4E2387B9452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BC211-C865-4283-9A35-84BE8286B8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0063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DC07-628C-4973-B47C-4E2387B9452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BC211-C865-4283-9A35-84BE8286B8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25897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DC07-628C-4973-B47C-4E2387B9452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BC211-C865-4283-9A35-84BE8286B8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0023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FDDC07-628C-4973-B47C-4E2387B9452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3BC211-C865-4283-9A35-84BE8286B8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7938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bigcat.org/" TargetMode="External"/><Relationship Id="rId13" Type="http://schemas.openxmlformats.org/officeDocument/2006/relationships/hyperlink" Target="http://www.exoticfelinerescuecenter.org/home.html" TargetMode="External"/><Relationship Id="rId18" Type="http://schemas.openxmlformats.org/officeDocument/2006/relationships/hyperlink" Target="http://www.shambala.org/" TargetMode="External"/><Relationship Id="rId3" Type="http://schemas.microsoft.com/office/2007/relationships/hdphoto" Target="../media/hdphoto1.wdp"/><Relationship Id="rId21" Type="http://schemas.openxmlformats.org/officeDocument/2006/relationships/hyperlink" Target="http://bigcatcare.org/" TargetMode="External"/><Relationship Id="rId7" Type="http://schemas.openxmlformats.org/officeDocument/2006/relationships/hyperlink" Target="http://www.priderock.org/" TargetMode="External"/><Relationship Id="rId12" Type="http://schemas.openxmlformats.org/officeDocument/2006/relationships/hyperlink" Target="http://www.wisconsinbigcats.org/index.html" TargetMode="External"/><Relationship Id="rId17" Type="http://schemas.openxmlformats.org/officeDocument/2006/relationships/hyperlink" Target="http://www.wildanimalsanctuary.org/home.html" TargetMode="External"/><Relationship Id="rId2" Type="http://schemas.openxmlformats.org/officeDocument/2006/relationships/image" Target="../media/image9.png"/><Relationship Id="rId16" Type="http://schemas.openxmlformats.org/officeDocument/2006/relationships/hyperlink" Target="http://www.yogieandfriends.org/new/" TargetMode="External"/><Relationship Id="rId20" Type="http://schemas.openxmlformats.org/officeDocument/2006/relationships/hyperlink" Target="http://www.carolinatigerrescue.org/default.asp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tigercreek.org/" TargetMode="External"/><Relationship Id="rId11" Type="http://schemas.openxmlformats.org/officeDocument/2006/relationships/hyperlink" Target="http://www.earsinc.net/" TargetMode="External"/><Relationship Id="rId5" Type="http://schemas.openxmlformats.org/officeDocument/2006/relationships/hyperlink" Target="http://www.tigerhaven.org/index.asp" TargetMode="External"/><Relationship Id="rId15" Type="http://schemas.openxmlformats.org/officeDocument/2006/relationships/hyperlink" Target="http://www.greatcatsofindiana.org/" TargetMode="External"/><Relationship Id="rId10" Type="http://schemas.openxmlformats.org/officeDocument/2006/relationships/hyperlink" Target="http://www.wildcatsanctuary.org/" TargetMode="External"/><Relationship Id="rId19" Type="http://schemas.openxmlformats.org/officeDocument/2006/relationships/hyperlink" Target="http://www.serenityspringswildlife.org/index.htm" TargetMode="External"/><Relationship Id="rId4" Type="http://schemas.openxmlformats.org/officeDocument/2006/relationships/hyperlink" Target="http://www.turpentinecreek.org/index.html" TargetMode="External"/><Relationship Id="rId9" Type="http://schemas.openxmlformats.org/officeDocument/2006/relationships/hyperlink" Target="http://bigcathabitat.org/" TargetMode="External"/><Relationship Id="rId14" Type="http://schemas.openxmlformats.org/officeDocument/2006/relationships/hyperlink" Target="http://votk.org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609600"/>
            <a:ext cx="5943600" cy="1219200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latin typeface="Narkisim" pitchFamily="34" charset="-79"/>
                <a:cs typeface="Narkisim" pitchFamily="34" charset="-79"/>
              </a:rPr>
              <a:t>Big Cat Refuges</a:t>
            </a:r>
            <a:endParaRPr lang="en-US" sz="4800" b="1" dirty="0">
              <a:latin typeface="Narkisim" pitchFamily="34" charset="-79"/>
              <a:cs typeface="Narkisim" pitchFamily="34" charset="-79"/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/>
        </p:nvSpPr>
        <p:spPr bwMode="auto">
          <a:xfrm>
            <a:off x="1524000" y="3276600"/>
            <a:ext cx="73152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</a:bodyPr>
          <a:lstStyle>
            <a:lvl1pPr marL="0" marR="64008" indent="0" algn="r" rtl="0" fontAlgn="base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None/>
              <a:defRPr sz="2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None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None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None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R="0">
              <a:buClr>
                <a:srgbClr val="4F81BD"/>
              </a:buClr>
            </a:pPr>
            <a:r>
              <a:rPr lang="en-US" sz="3600" b="1" dirty="0" smtClean="0">
                <a:solidFill>
                  <a:prstClr val="black"/>
                </a:solidFill>
                <a:latin typeface="Narkisim" pitchFamily="34" charset="-79"/>
                <a:cs typeface="Narkisim" pitchFamily="34" charset="-79"/>
              </a:rPr>
              <a:t>Nicole L. Fuller</a:t>
            </a:r>
            <a:endParaRPr lang="en-US" b="1" dirty="0">
              <a:solidFill>
                <a:prstClr val="black"/>
              </a:solidFill>
              <a:latin typeface="Narkisim" pitchFamily="34" charset="-79"/>
              <a:cs typeface="Narkisim" pitchFamily="34" charset="-79"/>
            </a:endParaRPr>
          </a:p>
          <a:p>
            <a:pPr marR="0">
              <a:buClr>
                <a:srgbClr val="4F81BD"/>
              </a:buClr>
            </a:pPr>
            <a:r>
              <a:rPr lang="en-US" sz="2000" b="1" dirty="0" smtClean="0">
                <a:solidFill>
                  <a:prstClr val="black"/>
                </a:solidFill>
                <a:latin typeface="Narkisim" pitchFamily="34" charset="-79"/>
                <a:cs typeface="Narkisim" pitchFamily="34" charset="-79"/>
              </a:rPr>
              <a:t>Penn State</a:t>
            </a:r>
          </a:p>
          <a:p>
            <a:pPr marR="0">
              <a:buClr>
                <a:srgbClr val="4F81BD"/>
              </a:buClr>
            </a:pPr>
            <a:r>
              <a:rPr lang="en-US" sz="2000" b="1" dirty="0" smtClean="0">
                <a:solidFill>
                  <a:prstClr val="black"/>
                </a:solidFill>
                <a:latin typeface="Narkisim" pitchFamily="34" charset="-79"/>
                <a:cs typeface="Narkisim" pitchFamily="34" charset="-79"/>
              </a:rPr>
              <a:t>                 October 19, 2011</a:t>
            </a:r>
            <a:endParaRPr lang="en-US" sz="2000" b="1" i="1" dirty="0" smtClean="0">
              <a:solidFill>
                <a:prstClr val="black"/>
              </a:solidFill>
              <a:latin typeface="Narkisim" pitchFamily="34" charset="-79"/>
              <a:cs typeface="Narkisim" pitchFamily="34" charset="-79"/>
            </a:endParaRPr>
          </a:p>
          <a:p>
            <a:pPr marR="0">
              <a:buClr>
                <a:srgbClr val="4F81BD"/>
              </a:buClr>
            </a:pPr>
            <a:endParaRPr lang="en-US" sz="2400" b="1" i="1" dirty="0" smtClean="0">
              <a:solidFill>
                <a:srgbClr val="1F497D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953490"/>
            <a:ext cx="2724150" cy="3632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7950" y="304800"/>
            <a:ext cx="2381250" cy="15906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4507345"/>
            <a:ext cx="31750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8819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0722" y="614754"/>
            <a:ext cx="5029200" cy="1143000"/>
          </a:xfrm>
        </p:spPr>
        <p:txBody>
          <a:bodyPr>
            <a:normAutofit/>
          </a:bodyPr>
          <a:lstStyle/>
          <a:p>
            <a:r>
              <a:rPr lang="en-US" sz="4800" dirty="0" smtClean="0">
                <a:latin typeface="Narkisim" pitchFamily="34" charset="-79"/>
                <a:cs typeface="Narkisim" pitchFamily="34" charset="-79"/>
              </a:rPr>
              <a:t>Overview</a:t>
            </a:r>
            <a:endParaRPr lang="en-US" sz="4800" dirty="0">
              <a:latin typeface="Narkisim" pitchFamily="34" charset="-79"/>
              <a:cs typeface="Narkisim" pitchFamily="34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1047" y="2362200"/>
            <a:ext cx="4876800" cy="2286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Narkisim" pitchFamily="34" charset="-79"/>
                <a:cs typeface="Narkisim" pitchFamily="34" charset="-79"/>
              </a:rPr>
              <a:t>Types of Animals</a:t>
            </a:r>
          </a:p>
          <a:p>
            <a:r>
              <a:rPr lang="en-US" sz="3600" dirty="0" smtClean="0">
                <a:latin typeface="Narkisim" pitchFamily="34" charset="-79"/>
                <a:cs typeface="Narkisim" pitchFamily="34" charset="-79"/>
              </a:rPr>
              <a:t>Why Cats are at Refuge</a:t>
            </a:r>
          </a:p>
          <a:p>
            <a:r>
              <a:rPr lang="en-US" sz="3600" dirty="0" smtClean="0">
                <a:latin typeface="Narkisim" pitchFamily="34" charset="-79"/>
                <a:cs typeface="Narkisim" pitchFamily="34" charset="-79"/>
              </a:rPr>
              <a:t>Life at the Refuge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202157"/>
            <a:ext cx="2946400" cy="19681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882" y="152400"/>
            <a:ext cx="1434861" cy="9662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4211652"/>
            <a:ext cx="2857500" cy="25241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4394540"/>
            <a:ext cx="2692400" cy="230200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315" y="1637232"/>
            <a:ext cx="1887044" cy="235743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24982" y="3986619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Google.com/images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03035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roup 52"/>
          <p:cNvGrpSpPr/>
          <p:nvPr/>
        </p:nvGrpSpPr>
        <p:grpSpPr>
          <a:xfrm>
            <a:off x="76200" y="304800"/>
            <a:ext cx="9270652" cy="6485930"/>
            <a:chOff x="76200" y="304800"/>
            <a:chExt cx="9270652" cy="6485930"/>
          </a:xfrm>
        </p:grpSpPr>
        <p:grpSp>
          <p:nvGrpSpPr>
            <p:cNvPr id="47" name="Group 46"/>
            <p:cNvGrpSpPr/>
            <p:nvPr/>
          </p:nvGrpSpPr>
          <p:grpSpPr>
            <a:xfrm>
              <a:off x="76200" y="304800"/>
              <a:ext cx="9218607" cy="6485930"/>
              <a:chOff x="76200" y="304800"/>
              <a:chExt cx="9218607" cy="6485930"/>
            </a:xfrm>
          </p:grpSpPr>
          <p:grpSp>
            <p:nvGrpSpPr>
              <p:cNvPr id="31" name="Group 30"/>
              <p:cNvGrpSpPr/>
              <p:nvPr/>
            </p:nvGrpSpPr>
            <p:grpSpPr>
              <a:xfrm>
                <a:off x="76200" y="304800"/>
                <a:ext cx="9067800" cy="6172200"/>
                <a:chOff x="76200" y="304800"/>
                <a:chExt cx="8915400" cy="5849754"/>
              </a:xfrm>
            </p:grpSpPr>
            <p:pic>
              <p:nvPicPr>
                <p:cNvPr id="5" name="Picture 4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BEBA8EAE-BF5A-486C-A8C5-ECC9F3942E4B}">
                      <a14:imgProps xmlns:a14="http://schemas.microsoft.com/office/drawing/2010/main">
                        <a14:imgLayer r:embed="rId3">
                          <a14:imgEffect>
                            <a14:sharpenSoften amount="-5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6200" y="304800"/>
                  <a:ext cx="8915400" cy="5849754"/>
                </a:xfrm>
                <a:prstGeom prst="rect">
                  <a:avLst/>
                </a:prstGeom>
              </p:spPr>
            </p:pic>
            <p:sp>
              <p:nvSpPr>
                <p:cNvPr id="9" name="5-Point Star 8"/>
                <p:cNvSpPr/>
                <p:nvPr/>
              </p:nvSpPr>
              <p:spPr>
                <a:xfrm>
                  <a:off x="5029200" y="3657600"/>
                  <a:ext cx="76200" cy="76200"/>
                </a:xfrm>
                <a:prstGeom prst="star5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2" name="5-Point Star 11"/>
                <p:cNvSpPr/>
                <p:nvPr/>
              </p:nvSpPr>
              <p:spPr>
                <a:xfrm>
                  <a:off x="6553200" y="3505200"/>
                  <a:ext cx="76200" cy="76200"/>
                </a:xfrm>
                <a:prstGeom prst="star5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3" name="5-Point Star 12"/>
                <p:cNvSpPr/>
                <p:nvPr/>
              </p:nvSpPr>
              <p:spPr>
                <a:xfrm>
                  <a:off x="4769569" y="4580247"/>
                  <a:ext cx="76200" cy="76200"/>
                </a:xfrm>
                <a:prstGeom prst="star5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4" name="5-Point Star 13"/>
                <p:cNvSpPr/>
                <p:nvPr/>
              </p:nvSpPr>
              <p:spPr>
                <a:xfrm>
                  <a:off x="4589970" y="4348899"/>
                  <a:ext cx="118032" cy="94268"/>
                </a:xfrm>
                <a:prstGeom prst="star5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5" name="5-Point Star 14"/>
                <p:cNvSpPr/>
                <p:nvPr/>
              </p:nvSpPr>
              <p:spPr>
                <a:xfrm>
                  <a:off x="4325529" y="4229885"/>
                  <a:ext cx="118032" cy="94268"/>
                </a:xfrm>
                <a:prstGeom prst="star5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6" name="5-Point Star 15"/>
                <p:cNvSpPr/>
                <p:nvPr/>
              </p:nvSpPr>
              <p:spPr>
                <a:xfrm>
                  <a:off x="7239000" y="5257800"/>
                  <a:ext cx="118032" cy="94268"/>
                </a:xfrm>
                <a:prstGeom prst="star5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7" name="5-Point Star 16"/>
                <p:cNvSpPr/>
                <p:nvPr/>
              </p:nvSpPr>
              <p:spPr>
                <a:xfrm>
                  <a:off x="5070541" y="1371600"/>
                  <a:ext cx="118032" cy="94268"/>
                </a:xfrm>
                <a:prstGeom prst="star5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8" name="5-Point Star 17"/>
                <p:cNvSpPr/>
                <p:nvPr/>
              </p:nvSpPr>
              <p:spPr>
                <a:xfrm>
                  <a:off x="7273368" y="4953000"/>
                  <a:ext cx="118032" cy="94268"/>
                </a:xfrm>
                <a:prstGeom prst="star5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9" name="5-Point Star 18"/>
                <p:cNvSpPr/>
                <p:nvPr/>
              </p:nvSpPr>
              <p:spPr>
                <a:xfrm>
                  <a:off x="5520768" y="1905000"/>
                  <a:ext cx="118032" cy="94268"/>
                </a:xfrm>
                <a:prstGeom prst="star5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0" name="5-Point Star 19"/>
                <p:cNvSpPr/>
                <p:nvPr/>
              </p:nvSpPr>
              <p:spPr>
                <a:xfrm>
                  <a:off x="6104740" y="2942734"/>
                  <a:ext cx="118032" cy="94268"/>
                </a:xfrm>
                <a:prstGeom prst="star5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1" name="5-Point Star 20"/>
                <p:cNvSpPr/>
                <p:nvPr/>
              </p:nvSpPr>
              <p:spPr>
                <a:xfrm>
                  <a:off x="5648914" y="2198802"/>
                  <a:ext cx="118032" cy="94268"/>
                </a:xfrm>
                <a:prstGeom prst="star5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2" name="5-Point Star 21"/>
                <p:cNvSpPr/>
                <p:nvPr/>
              </p:nvSpPr>
              <p:spPr>
                <a:xfrm>
                  <a:off x="6095510" y="2514600"/>
                  <a:ext cx="118032" cy="94268"/>
                </a:xfrm>
                <a:prstGeom prst="star5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4" name="5-Point Star 23"/>
                <p:cNvSpPr/>
                <p:nvPr/>
              </p:nvSpPr>
              <p:spPr>
                <a:xfrm>
                  <a:off x="5108543" y="4421171"/>
                  <a:ext cx="118032" cy="94268"/>
                </a:xfrm>
                <a:prstGeom prst="star5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5" name="5-Point Star 24"/>
                <p:cNvSpPr/>
                <p:nvPr/>
              </p:nvSpPr>
              <p:spPr>
                <a:xfrm>
                  <a:off x="3429000" y="2743200"/>
                  <a:ext cx="118032" cy="94268"/>
                </a:xfrm>
                <a:prstGeom prst="star5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6" name="5-Point Star 25"/>
                <p:cNvSpPr/>
                <p:nvPr/>
              </p:nvSpPr>
              <p:spPr>
                <a:xfrm>
                  <a:off x="762000" y="3239104"/>
                  <a:ext cx="118032" cy="94268"/>
                </a:xfrm>
                <a:prstGeom prst="star5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7" name="5-Point Star 26"/>
                <p:cNvSpPr/>
                <p:nvPr/>
              </p:nvSpPr>
              <p:spPr>
                <a:xfrm>
                  <a:off x="3200400" y="3048000"/>
                  <a:ext cx="118032" cy="94268"/>
                </a:xfrm>
                <a:prstGeom prst="star5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9" name="5-Point Star 28"/>
                <p:cNvSpPr/>
                <p:nvPr/>
              </p:nvSpPr>
              <p:spPr>
                <a:xfrm flipH="1">
                  <a:off x="7428911" y="3505200"/>
                  <a:ext cx="93286" cy="117442"/>
                </a:xfrm>
                <a:prstGeom prst="star5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0" name="5-Point Star 29"/>
                <p:cNvSpPr/>
                <p:nvPr/>
              </p:nvSpPr>
              <p:spPr>
                <a:xfrm>
                  <a:off x="4456131" y="4490692"/>
                  <a:ext cx="118032" cy="94268"/>
                </a:xfrm>
                <a:prstGeom prst="star5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32" name="TextBox 31"/>
              <p:cNvSpPr txBox="1"/>
              <p:nvPr/>
            </p:nvSpPr>
            <p:spPr>
              <a:xfrm>
                <a:off x="5104221" y="3817074"/>
                <a:ext cx="204763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>
                    <a:solidFill>
                      <a:srgbClr val="FF3300"/>
                    </a:solidFill>
                  </a:rPr>
                  <a:t>Turpentine Creek Wildlife Refuge</a:t>
                </a:r>
              </a:p>
              <a:p>
                <a:r>
                  <a:rPr lang="en-US" sz="1200" u="sng" dirty="0">
                    <a:solidFill>
                      <a:prstClr val="black"/>
                    </a:solidFill>
                    <a:hlinkClick r:id="rId4"/>
                  </a:rPr>
                  <a:t>http://</a:t>
                </a:r>
                <a:r>
                  <a:rPr lang="en-US" sz="1200" u="sng" dirty="0">
                    <a:solidFill>
                      <a:prstClr val="black"/>
                    </a:solidFill>
                    <a:hlinkClick r:id="rId4"/>
                  </a:rPr>
                  <a:t>www.turpentinecreek.org/index.html</a:t>
                </a: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7105181" y="4222539"/>
                <a:ext cx="218962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>
                    <a:solidFill>
                      <a:srgbClr val="FF3300"/>
                    </a:solidFill>
                  </a:rPr>
                  <a:t>Tiger Haven</a:t>
                </a:r>
              </a:p>
              <a:p>
                <a:r>
                  <a:rPr lang="en-US" sz="1200" u="sng" dirty="0">
                    <a:solidFill>
                      <a:prstClr val="black"/>
                    </a:solidFill>
                    <a:hlinkClick r:id="rId5"/>
                  </a:rPr>
                  <a:t>http://www.tigerhaven.org/index.asp</a:t>
                </a:r>
                <a:r>
                  <a:rPr lang="en-US" sz="1200" dirty="0">
                    <a:solidFill>
                      <a:prstClr val="black"/>
                    </a:solidFill>
                  </a:rPr>
                  <a:t> </a:t>
                </a:r>
              </a:p>
            </p:txBody>
          </p:sp>
          <p:cxnSp>
            <p:nvCxnSpPr>
              <p:cNvPr id="37" name="Straight Arrow Connector 36"/>
              <p:cNvCxnSpPr/>
              <p:nvPr/>
            </p:nvCxnSpPr>
            <p:spPr>
              <a:xfrm flipH="1" flipV="1">
                <a:off x="6782288" y="3805526"/>
                <a:ext cx="369563" cy="640715"/>
              </a:xfrm>
              <a:prstGeom prst="straightConnector1">
                <a:avLst/>
              </a:prstGeom>
              <a:ln w="19050">
                <a:solidFill>
                  <a:schemeClr val="accent6">
                    <a:lumMod val="7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" name="TextBox 37"/>
              <p:cNvSpPr txBox="1"/>
              <p:nvPr/>
            </p:nvSpPr>
            <p:spPr>
              <a:xfrm>
                <a:off x="5215939" y="5858971"/>
                <a:ext cx="189648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>
                    <a:solidFill>
                      <a:srgbClr val="FF3300"/>
                    </a:solidFill>
                  </a:rPr>
                  <a:t>Tiger Creek Wildlife Refuge</a:t>
                </a:r>
              </a:p>
              <a:p>
                <a:r>
                  <a:rPr lang="en-US" sz="1200" u="sng" dirty="0">
                    <a:solidFill>
                      <a:prstClr val="black"/>
                    </a:solidFill>
                    <a:hlinkClick r:id="rId6"/>
                  </a:rPr>
                  <a:t>http://www.tigercreek.org</a:t>
                </a:r>
                <a:r>
                  <a:rPr lang="en-US" sz="1200" u="sng" dirty="0">
                    <a:solidFill>
                      <a:prstClr val="black"/>
                    </a:solidFill>
                    <a:hlinkClick r:id="rId6"/>
                  </a:rPr>
                  <a:t>/</a:t>
                </a: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39" name="Straight Arrow Connector 38"/>
              <p:cNvCxnSpPr/>
              <p:nvPr/>
            </p:nvCxnSpPr>
            <p:spPr>
              <a:xfrm flipV="1">
                <a:off x="3807939" y="4815915"/>
                <a:ext cx="723063" cy="462173"/>
              </a:xfrm>
              <a:prstGeom prst="straightConnector1">
                <a:avLst/>
              </a:prstGeom>
              <a:ln w="19050">
                <a:solidFill>
                  <a:schemeClr val="accent6">
                    <a:lumMod val="7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" name="TextBox 40"/>
              <p:cNvSpPr txBox="1"/>
              <p:nvPr/>
            </p:nvSpPr>
            <p:spPr>
              <a:xfrm>
                <a:off x="2214424" y="3805526"/>
                <a:ext cx="186762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>
                    <a:solidFill>
                      <a:srgbClr val="FF3300"/>
                    </a:solidFill>
                  </a:rPr>
                  <a:t>Pride rock Wildlife Refuge</a:t>
                </a:r>
              </a:p>
              <a:p>
                <a:r>
                  <a:rPr lang="en-US" sz="1200" u="sng" dirty="0">
                    <a:solidFill>
                      <a:prstClr val="black"/>
                    </a:solidFill>
                    <a:hlinkClick r:id="rId7"/>
                  </a:rPr>
                  <a:t>http://www.priderock.org</a:t>
                </a:r>
                <a:r>
                  <a:rPr lang="en-US" sz="1200" u="sng" dirty="0">
                    <a:solidFill>
                      <a:prstClr val="black"/>
                    </a:solidFill>
                    <a:hlinkClick r:id="rId7"/>
                  </a:rPr>
                  <a:t>/</a:t>
                </a: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42" name="Straight Arrow Connector 41"/>
              <p:cNvCxnSpPr/>
              <p:nvPr/>
            </p:nvCxnSpPr>
            <p:spPr>
              <a:xfrm>
                <a:off x="3965615" y="4036359"/>
                <a:ext cx="432552" cy="409882"/>
              </a:xfrm>
              <a:prstGeom prst="straightConnector1">
                <a:avLst/>
              </a:prstGeom>
              <a:ln w="19050">
                <a:solidFill>
                  <a:schemeClr val="accent6">
                    <a:lumMod val="7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4" name="TextBox 43"/>
              <p:cNvSpPr txBox="1"/>
              <p:nvPr/>
            </p:nvSpPr>
            <p:spPr>
              <a:xfrm>
                <a:off x="2474462" y="6329065"/>
                <a:ext cx="262975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>
                    <a:solidFill>
                      <a:srgbClr val="FF3300"/>
                    </a:solidFill>
                  </a:rPr>
                  <a:t>International Exotic Animal Sanctuary </a:t>
                </a:r>
              </a:p>
              <a:p>
                <a:r>
                  <a:rPr lang="en-US" sz="1200" u="sng" dirty="0">
                    <a:solidFill>
                      <a:prstClr val="black"/>
                    </a:solidFill>
                    <a:hlinkClick r:id="rId8"/>
                  </a:rPr>
                  <a:t>http://www.bigcat.org</a:t>
                </a:r>
                <a:r>
                  <a:rPr lang="en-US" sz="1200" u="sng" dirty="0">
                    <a:solidFill>
                      <a:prstClr val="black"/>
                    </a:solidFill>
                    <a:hlinkClick r:id="rId8"/>
                  </a:rPr>
                  <a:t>/</a:t>
                </a: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45" name="Straight Arrow Connector 44"/>
              <p:cNvCxnSpPr/>
              <p:nvPr/>
            </p:nvCxnSpPr>
            <p:spPr>
              <a:xfrm flipV="1">
                <a:off x="4231657" y="4721424"/>
                <a:ext cx="555521" cy="1607641"/>
              </a:xfrm>
              <a:prstGeom prst="straightConnector1">
                <a:avLst/>
              </a:prstGeom>
              <a:ln w="19050">
                <a:solidFill>
                  <a:schemeClr val="accent6">
                    <a:lumMod val="7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Arrow Connector 65"/>
              <p:cNvCxnSpPr/>
              <p:nvPr/>
            </p:nvCxnSpPr>
            <p:spPr>
              <a:xfrm flipH="1" flipV="1">
                <a:off x="4939578" y="4933532"/>
                <a:ext cx="336386" cy="925439"/>
              </a:xfrm>
              <a:prstGeom prst="straightConnector1">
                <a:avLst/>
              </a:prstGeom>
              <a:ln w="19050">
                <a:solidFill>
                  <a:schemeClr val="accent6">
                    <a:lumMod val="7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9" name="TextBox 48"/>
            <p:cNvSpPr txBox="1"/>
            <p:nvPr/>
          </p:nvSpPr>
          <p:spPr>
            <a:xfrm>
              <a:off x="7377152" y="5535806"/>
              <a:ext cx="19697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srgbClr val="FF3300"/>
                  </a:solidFill>
                </a:rPr>
                <a:t>Big Cat Habitat and Gulf Coast Sanctuary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</a:t>
              </a:r>
              <a:r>
                <a:rPr lang="en-US" sz="1200" u="sng" dirty="0">
                  <a:solidFill>
                    <a:prstClr val="black"/>
                  </a:solidFill>
                  <a:hlinkClick r:id="rId9"/>
                </a:rPr>
                <a:t>http://bigcathabitat.org</a:t>
              </a:r>
              <a:r>
                <a:rPr lang="en-US" sz="1200" u="sng" dirty="0">
                  <a:solidFill>
                    <a:prstClr val="black"/>
                  </a:solidFill>
                  <a:hlinkClick r:id="rId9"/>
                </a:rPr>
                <a:t>/</a:t>
              </a:r>
              <a:endParaRPr lang="en-US" sz="1200" dirty="0">
                <a:solidFill>
                  <a:prstClr val="black"/>
                </a:solidFill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2923945" y="1199570"/>
              <a:ext cx="231621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200" b="1" dirty="0">
                  <a:solidFill>
                    <a:srgbClr val="FF3300"/>
                  </a:solidFill>
                </a:rPr>
                <a:t>The Wildcat Sanctuary</a:t>
              </a:r>
            </a:p>
            <a:p>
              <a:pPr algn="r"/>
              <a:r>
                <a:rPr lang="en-US" sz="1200" u="sng" dirty="0">
                  <a:solidFill>
                    <a:prstClr val="black"/>
                  </a:solidFill>
                  <a:hlinkClick r:id="rId10"/>
                </a:rPr>
                <a:t>http://www.wildcatsanctuary.org/</a:t>
              </a:r>
              <a:endParaRPr lang="en-US" sz="1200" dirty="0">
                <a:solidFill>
                  <a:prstClr val="black"/>
                </a:solidFill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7450854" y="4986732"/>
              <a:ext cx="171418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solidFill>
                    <a:srgbClr val="FF3300"/>
                  </a:solidFill>
                </a:rPr>
                <a:t>E.A.R.S.</a:t>
              </a:r>
            </a:p>
            <a:p>
              <a:r>
                <a:rPr lang="en-US" sz="1200" u="sng" dirty="0">
                  <a:solidFill>
                    <a:prstClr val="black"/>
                  </a:solidFill>
                  <a:hlinkClick r:id="rId11"/>
                </a:rPr>
                <a:t>http://www.earsinc.net</a:t>
              </a:r>
              <a:r>
                <a:rPr lang="en-US" sz="1200" u="sng" dirty="0">
                  <a:solidFill>
                    <a:prstClr val="black"/>
                  </a:solidFill>
                  <a:hlinkClick r:id="rId11"/>
                </a:rPr>
                <a:t>/</a:t>
              </a:r>
              <a:endParaRPr lang="en-US" sz="1200" dirty="0">
                <a:solidFill>
                  <a:prstClr val="black"/>
                </a:solidFill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5683903" y="1762372"/>
              <a:ext cx="29785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solidFill>
                    <a:srgbClr val="FF3300"/>
                  </a:solidFill>
                </a:rPr>
                <a:t>Wisconsin Big Cat Rescue</a:t>
              </a:r>
            </a:p>
            <a:p>
              <a:r>
                <a:rPr lang="en-US" sz="1200" u="sng" dirty="0">
                  <a:solidFill>
                    <a:prstClr val="black"/>
                  </a:solidFill>
                  <a:hlinkClick r:id="rId12"/>
                </a:rPr>
                <a:t>http://</a:t>
              </a:r>
              <a:r>
                <a:rPr lang="en-US" sz="1200" u="sng" dirty="0">
                  <a:solidFill>
                    <a:prstClr val="black"/>
                  </a:solidFill>
                  <a:hlinkClick r:id="rId12"/>
                </a:rPr>
                <a:t>www.wisconsinbigcats.org/index.html</a:t>
              </a:r>
              <a:endParaRPr lang="en-US" sz="1200" dirty="0">
                <a:solidFill>
                  <a:prstClr val="black"/>
                </a:solidFill>
              </a:endParaRPr>
            </a:p>
          </p:txBody>
        </p:sp>
      </p:grpSp>
      <p:sp>
        <p:nvSpPr>
          <p:cNvPr id="54" name="TextBox 53"/>
          <p:cNvSpPr txBox="1"/>
          <p:nvPr/>
        </p:nvSpPr>
        <p:spPr>
          <a:xfrm>
            <a:off x="5744174" y="3124593"/>
            <a:ext cx="35146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FF3300"/>
                </a:solidFill>
              </a:rPr>
              <a:t>Exotic Feline Rescue Center</a:t>
            </a:r>
          </a:p>
          <a:p>
            <a:r>
              <a:rPr lang="en-US" sz="1200" dirty="0">
                <a:solidFill>
                  <a:prstClr val="black"/>
                </a:solidFill>
              </a:rPr>
              <a:t> </a:t>
            </a:r>
            <a:r>
              <a:rPr lang="en-US" sz="1200" u="sng" dirty="0">
                <a:solidFill>
                  <a:prstClr val="black"/>
                </a:solidFill>
                <a:hlinkClick r:id="rId13"/>
              </a:rPr>
              <a:t>http://</a:t>
            </a:r>
            <a:r>
              <a:rPr lang="en-US" sz="1200" u="sng" dirty="0">
                <a:solidFill>
                  <a:prstClr val="black"/>
                </a:solidFill>
                <a:hlinkClick r:id="rId13"/>
              </a:rPr>
              <a:t>www.exoticfelinerescuecenter.org/home.html</a:t>
            </a: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4430474" y="2190746"/>
            <a:ext cx="13594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>
                <a:solidFill>
                  <a:srgbClr val="FF3300"/>
                </a:solidFill>
              </a:rPr>
              <a:t>Valley of the Kings</a:t>
            </a:r>
          </a:p>
          <a:p>
            <a:pPr algn="r"/>
            <a:r>
              <a:rPr lang="en-US" sz="1200" u="sng" dirty="0">
                <a:solidFill>
                  <a:prstClr val="black"/>
                </a:solidFill>
                <a:hlinkClick r:id="rId14"/>
              </a:rPr>
              <a:t>http://votk.org</a:t>
            </a:r>
            <a:r>
              <a:rPr lang="en-US" sz="1200" u="sng" dirty="0">
                <a:solidFill>
                  <a:prstClr val="black"/>
                </a:solidFill>
                <a:hlinkClick r:id="rId14"/>
              </a:rPr>
              <a:t>/</a:t>
            </a: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6229566" y="2546412"/>
            <a:ext cx="24328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FF3300"/>
                </a:solidFill>
              </a:rPr>
              <a:t>Great Cats of Indiana</a:t>
            </a:r>
          </a:p>
          <a:p>
            <a:r>
              <a:rPr lang="en-US" sz="1200" u="sng" dirty="0">
                <a:solidFill>
                  <a:prstClr val="black"/>
                </a:solidFill>
                <a:hlinkClick r:id="rId15"/>
              </a:rPr>
              <a:t>http://www.greatcatsofindiana.org</a:t>
            </a:r>
            <a:r>
              <a:rPr lang="en-US" sz="1200" u="sng" dirty="0">
                <a:solidFill>
                  <a:prstClr val="black"/>
                </a:solidFill>
                <a:hlinkClick r:id="rId15"/>
              </a:rPr>
              <a:t>/</a:t>
            </a: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5233979" y="4641899"/>
            <a:ext cx="196733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err="1">
                <a:solidFill>
                  <a:srgbClr val="FF3300"/>
                </a:solidFill>
              </a:rPr>
              <a:t>Yogie</a:t>
            </a:r>
            <a:r>
              <a:rPr lang="en-US" sz="1200" b="1" dirty="0">
                <a:solidFill>
                  <a:srgbClr val="FF3300"/>
                </a:solidFill>
              </a:rPr>
              <a:t> and Friends Exotic Cat Sanctuary</a:t>
            </a:r>
          </a:p>
          <a:p>
            <a:r>
              <a:rPr lang="en-US" sz="1200" u="sng" dirty="0">
                <a:solidFill>
                  <a:prstClr val="black"/>
                </a:solidFill>
                <a:hlinkClick r:id="rId16"/>
              </a:rPr>
              <a:t>http://www.yogieandfriends.org/new</a:t>
            </a:r>
            <a:r>
              <a:rPr lang="en-US" sz="1200" u="sng" dirty="0">
                <a:solidFill>
                  <a:prstClr val="black"/>
                </a:solidFill>
                <a:hlinkClick r:id="rId16"/>
              </a:rPr>
              <a:t>/</a:t>
            </a: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393852" y="2515407"/>
            <a:ext cx="32392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>
                <a:solidFill>
                  <a:srgbClr val="FF3300"/>
                </a:solidFill>
              </a:rPr>
              <a:t>The Wild Animal Sanctuary</a:t>
            </a:r>
          </a:p>
          <a:p>
            <a:pPr algn="r"/>
            <a:r>
              <a:rPr lang="en-US" sz="1200" u="sng" dirty="0">
                <a:solidFill>
                  <a:prstClr val="black"/>
                </a:solidFill>
                <a:hlinkClick r:id="rId17"/>
              </a:rPr>
              <a:t>http://</a:t>
            </a:r>
            <a:r>
              <a:rPr lang="en-US" sz="1200" u="sng" dirty="0">
                <a:solidFill>
                  <a:prstClr val="black"/>
                </a:solidFill>
                <a:hlinkClick r:id="rId17"/>
              </a:rPr>
              <a:t>www.wildanimalsanctuary.org/home.html</a:t>
            </a: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773723" y="3390900"/>
            <a:ext cx="18749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err="1">
                <a:solidFill>
                  <a:srgbClr val="FF3300"/>
                </a:solidFill>
              </a:rPr>
              <a:t>Shambala</a:t>
            </a:r>
            <a:endParaRPr lang="en-US" sz="1200" b="1" dirty="0">
              <a:solidFill>
                <a:srgbClr val="FF3300"/>
              </a:solidFill>
            </a:endParaRPr>
          </a:p>
          <a:p>
            <a:r>
              <a:rPr lang="en-US" sz="1200" u="sng" dirty="0">
                <a:solidFill>
                  <a:prstClr val="black"/>
                </a:solidFill>
                <a:hlinkClick r:id="rId18"/>
              </a:rPr>
              <a:t>http://www.shambala.org</a:t>
            </a:r>
            <a:r>
              <a:rPr lang="en-US" sz="1200" u="sng" dirty="0">
                <a:solidFill>
                  <a:prstClr val="black"/>
                </a:solidFill>
                <a:hlinkClick r:id="rId18"/>
              </a:rPr>
              <a:t>/</a:t>
            </a: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2533779" y="3235387"/>
            <a:ext cx="32962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>
                <a:solidFill>
                  <a:srgbClr val="FF3300"/>
                </a:solidFill>
              </a:rPr>
              <a:t>Serenity Springs Wildlife Preserve </a:t>
            </a:r>
            <a:endParaRPr lang="en-US" sz="1200" b="1" dirty="0">
              <a:solidFill>
                <a:srgbClr val="FF3300"/>
              </a:solidFill>
            </a:endParaRPr>
          </a:p>
          <a:p>
            <a:r>
              <a:rPr lang="en-US" sz="1200" u="sng" dirty="0">
                <a:solidFill>
                  <a:prstClr val="black"/>
                </a:solidFill>
                <a:hlinkClick r:id="rId19"/>
              </a:rPr>
              <a:t>http://</a:t>
            </a:r>
            <a:r>
              <a:rPr lang="en-US" sz="1200" u="sng" dirty="0">
                <a:solidFill>
                  <a:prstClr val="black"/>
                </a:solidFill>
                <a:hlinkClick r:id="rId19"/>
              </a:rPr>
              <a:t>www.serenityspringswildlife.org/index.htm</a:t>
            </a: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6967069" y="3576208"/>
            <a:ext cx="23717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FF3300"/>
                </a:solidFill>
              </a:rPr>
              <a:t>Carolina Tiger Rescue</a:t>
            </a:r>
          </a:p>
          <a:p>
            <a:r>
              <a:rPr lang="en-US" sz="1200" u="sng" dirty="0">
                <a:solidFill>
                  <a:prstClr val="black"/>
                </a:solidFill>
                <a:hlinkClick r:id="rId20"/>
              </a:rPr>
              <a:t>http://</a:t>
            </a:r>
            <a:r>
              <a:rPr lang="en-US" sz="1200" u="sng" dirty="0">
                <a:solidFill>
                  <a:prstClr val="black"/>
                </a:solidFill>
                <a:hlinkClick r:id="rId20"/>
              </a:rPr>
              <a:t>www.carolinatigerrescue.org/default.asp</a:t>
            </a: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3005169" y="5118883"/>
            <a:ext cx="15510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FF3300"/>
                </a:solidFill>
              </a:rPr>
              <a:t>Care</a:t>
            </a:r>
          </a:p>
          <a:p>
            <a:r>
              <a:rPr lang="en-US" sz="1200" u="sng" dirty="0">
                <a:solidFill>
                  <a:prstClr val="black"/>
                </a:solidFill>
                <a:hlinkClick r:id="rId21"/>
              </a:rPr>
              <a:t>http://bigcatcare.org</a:t>
            </a:r>
            <a:r>
              <a:rPr lang="en-US" sz="1200" u="sng" dirty="0">
                <a:solidFill>
                  <a:prstClr val="black"/>
                </a:solidFill>
                <a:hlinkClick r:id="rId21"/>
              </a:rPr>
              <a:t>/</a:t>
            </a: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111946" y="6375231"/>
            <a:ext cx="2420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Google.com/images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09048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381000"/>
            <a:ext cx="4038600" cy="1143000"/>
          </a:xfrm>
        </p:spPr>
        <p:txBody>
          <a:bodyPr/>
          <a:lstStyle/>
          <a:p>
            <a:r>
              <a:rPr lang="en-US" dirty="0" smtClean="0">
                <a:latin typeface="Narkisim" pitchFamily="34" charset="-79"/>
                <a:cs typeface="Narkisim" pitchFamily="34" charset="-79"/>
              </a:rPr>
              <a:t>Recap</a:t>
            </a:r>
            <a:endParaRPr lang="en-US" dirty="0">
              <a:latin typeface="Narkisim" pitchFamily="34" charset="-79"/>
              <a:cs typeface="Narkisim" pitchFamily="34" charset="-79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581400" y="2715145"/>
            <a:ext cx="4876800" cy="2286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Narkisim" pitchFamily="34" charset="-79"/>
                <a:cs typeface="Narkisim" pitchFamily="34" charset="-79"/>
              </a:rPr>
              <a:t>Types of Animals</a:t>
            </a:r>
          </a:p>
          <a:p>
            <a:r>
              <a:rPr lang="en-US" sz="3600" dirty="0" smtClean="0">
                <a:latin typeface="Narkisim" pitchFamily="34" charset="-79"/>
                <a:cs typeface="Narkisim" pitchFamily="34" charset="-79"/>
              </a:rPr>
              <a:t>Why Cats are at Refuge</a:t>
            </a:r>
          </a:p>
          <a:p>
            <a:r>
              <a:rPr lang="en-US" sz="3600" dirty="0" smtClean="0">
                <a:latin typeface="Narkisim" pitchFamily="34" charset="-79"/>
                <a:cs typeface="Narkisim" pitchFamily="34" charset="-79"/>
              </a:rPr>
              <a:t>Life at the Refuge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228599"/>
            <a:ext cx="3505200" cy="233414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199" y="4662055"/>
            <a:ext cx="6580909" cy="202911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516726"/>
            <a:ext cx="3187008" cy="239025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308" y="3581400"/>
            <a:ext cx="2180422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4827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99666" y="914400"/>
            <a:ext cx="5638800" cy="152400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dirty="0" smtClean="0">
                <a:latin typeface="Narkisim" pitchFamily="34" charset="-79"/>
                <a:cs typeface="Narkisim" pitchFamily="34" charset="-79"/>
              </a:rPr>
              <a:t>A place for a variety of exotic animals, who have nowhere else to go, to call home</a:t>
            </a:r>
            <a:endParaRPr lang="en-US" dirty="0">
              <a:latin typeface="Narkisim" pitchFamily="34" charset="-79"/>
              <a:cs typeface="Narkisim" pitchFamily="34" charset="-79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743200"/>
            <a:ext cx="5184775" cy="3881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57200"/>
            <a:ext cx="2438400" cy="326571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491" y="4419600"/>
            <a:ext cx="3253027" cy="1355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0146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Narkisim" pitchFamily="34" charset="-79"/>
                <a:cs typeface="Narkisim" pitchFamily="34" charset="-79"/>
              </a:rPr>
              <a:t>Sources</a:t>
            </a:r>
            <a:endParaRPr lang="en-US" sz="4000" dirty="0">
              <a:latin typeface="Narkisim" pitchFamily="34" charset="-79"/>
              <a:cs typeface="Narkisim" pitchFamily="34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638800"/>
          </a:xfrm>
        </p:spPr>
        <p:txBody>
          <a:bodyPr>
            <a:normAutofit fontScale="40000" lnSpcReduction="20000"/>
          </a:bodyPr>
          <a:lstStyle/>
          <a:p>
            <a:r>
              <a:rPr lang="en-US" sz="3500" i="1" dirty="0" smtClean="0"/>
              <a:t>Big </a:t>
            </a:r>
            <a:r>
              <a:rPr lang="en-US" sz="3500" i="1" dirty="0"/>
              <a:t>Cat Habitat and Gulf Coast Sanctuary in Sarasota, Florida | A Safe Place for Animals</a:t>
            </a:r>
            <a:r>
              <a:rPr lang="en-US" sz="3500" dirty="0"/>
              <a:t>. Big Cat Habitat. Web. &lt;http://bigcathabitat.org/&gt;.</a:t>
            </a:r>
          </a:p>
          <a:p>
            <a:r>
              <a:rPr lang="en-US" sz="3500" i="1" dirty="0"/>
              <a:t>Big Cat Wildlife </a:t>
            </a:r>
            <a:r>
              <a:rPr lang="en-US" sz="3500" i="1" dirty="0" err="1"/>
              <a:t>Refuge|Siberian</a:t>
            </a:r>
            <a:r>
              <a:rPr lang="en-US" sz="3500" i="1" dirty="0"/>
              <a:t> </a:t>
            </a:r>
            <a:r>
              <a:rPr lang="en-US" sz="3500" i="1" dirty="0" err="1"/>
              <a:t>Tiger|Bengal</a:t>
            </a:r>
            <a:r>
              <a:rPr lang="en-US" sz="3500" i="1" dirty="0"/>
              <a:t> </a:t>
            </a:r>
            <a:r>
              <a:rPr lang="en-US" sz="3500" i="1" dirty="0" err="1"/>
              <a:t>Tiger|African</a:t>
            </a:r>
            <a:r>
              <a:rPr lang="en-US" sz="3500" i="1" dirty="0"/>
              <a:t> </a:t>
            </a:r>
            <a:r>
              <a:rPr lang="en-US" sz="3500" i="1" dirty="0" err="1"/>
              <a:t>Lion|Big</a:t>
            </a:r>
            <a:r>
              <a:rPr lang="en-US" sz="3500" i="1" dirty="0"/>
              <a:t> Cat </a:t>
            </a:r>
            <a:r>
              <a:rPr lang="en-US" sz="3500" i="1" dirty="0" err="1"/>
              <a:t>Sanctuary|Turpentine</a:t>
            </a:r>
            <a:r>
              <a:rPr lang="en-US" sz="3500" i="1" dirty="0"/>
              <a:t> Creek</a:t>
            </a:r>
            <a:r>
              <a:rPr lang="en-US" sz="3500" dirty="0"/>
              <a:t>. Web. &lt;http://www.turpentinecreek.org/index.html&gt;.</a:t>
            </a:r>
          </a:p>
          <a:p>
            <a:r>
              <a:rPr lang="en-US" sz="3500" i="1" dirty="0"/>
              <a:t>CARE</a:t>
            </a:r>
            <a:r>
              <a:rPr lang="en-US" sz="3500" dirty="0"/>
              <a:t>. CARE. Web. &lt;http://bigcatcare.org/&gt;.</a:t>
            </a:r>
          </a:p>
          <a:p>
            <a:r>
              <a:rPr lang="en-US" sz="3500" i="1" dirty="0"/>
              <a:t>Carolina Tiger Rescue - Home Page</a:t>
            </a:r>
            <a:r>
              <a:rPr lang="en-US" sz="3500" dirty="0"/>
              <a:t>. Carolina Tiger Rescue, 2009. Web. &lt;http://www.carolinatigerrescue.org/default.asp&gt;.</a:t>
            </a:r>
          </a:p>
          <a:p>
            <a:r>
              <a:rPr lang="en-US" sz="3500" i="1" dirty="0"/>
              <a:t>Endangered Animal Rescue Sanctuary-EARS - HOME</a:t>
            </a:r>
            <a:r>
              <a:rPr lang="en-US" sz="3500" dirty="0"/>
              <a:t>. EARS </a:t>
            </a:r>
            <a:r>
              <a:rPr lang="en-US" sz="3500" dirty="0" err="1"/>
              <a:t>Inc</a:t>
            </a:r>
            <a:r>
              <a:rPr lang="en-US" sz="3500" dirty="0"/>
              <a:t>, 2009. Web. &lt;http://www.earsinc.net/&gt;.</a:t>
            </a:r>
          </a:p>
          <a:p>
            <a:r>
              <a:rPr lang="en-US" sz="3500" i="1" dirty="0"/>
              <a:t>Exotic Feline Rescue Center</a:t>
            </a:r>
            <a:r>
              <a:rPr lang="en-US" sz="3500" dirty="0"/>
              <a:t>. Web. &lt;http://www.exoticfelinerescuecenter.org/home.html&gt;.</a:t>
            </a:r>
          </a:p>
          <a:p>
            <a:r>
              <a:rPr lang="en-US" sz="3500" i="1" dirty="0"/>
              <a:t>Great Cats of Indiana Sanctuary &amp; Rescue Facility for Big Cats</a:t>
            </a:r>
            <a:r>
              <a:rPr lang="en-US" sz="3500" dirty="0"/>
              <a:t>. Great Cats of Indiana, Inc., 2007. Web. &lt;http://www.greatcatsofindiana.org/&gt;.</a:t>
            </a:r>
          </a:p>
          <a:p>
            <a:r>
              <a:rPr lang="en-US" sz="3500" i="1" dirty="0"/>
              <a:t>Help Us Rescue and save Tigers, Lions, Cougars, and Other Big Cats from Abuse</a:t>
            </a:r>
            <a:r>
              <a:rPr lang="en-US" sz="3500" dirty="0"/>
              <a:t>. </a:t>
            </a:r>
            <a:r>
              <a:rPr lang="en-US" sz="3500" dirty="0" err="1"/>
              <a:t>PrideRock</a:t>
            </a:r>
            <a:r>
              <a:rPr lang="en-US" sz="3500" dirty="0"/>
              <a:t>, 2005. Web. &lt;http://www.priderock.org/&gt;.</a:t>
            </a:r>
          </a:p>
          <a:p>
            <a:r>
              <a:rPr lang="en-US" sz="3500" i="1" dirty="0"/>
              <a:t>Home | WildAnimalSanctuary.com : America's Premier Sanctuary For Large Carnivores</a:t>
            </a:r>
            <a:r>
              <a:rPr lang="en-US" sz="3500" dirty="0"/>
              <a:t>. </a:t>
            </a:r>
            <a:r>
              <a:rPr lang="en-US" sz="3500" dirty="0" err="1"/>
              <a:t>Goozmo</a:t>
            </a:r>
            <a:r>
              <a:rPr lang="en-US" sz="3500" dirty="0"/>
              <a:t> Systems, 2012. Web. &lt;http://www.wildanimalsanctuary.org/home.html&gt;.</a:t>
            </a:r>
          </a:p>
          <a:p>
            <a:r>
              <a:rPr lang="en-US" sz="3500" i="1" dirty="0"/>
              <a:t>Serenity Springs Wildlife Center</a:t>
            </a:r>
            <a:r>
              <a:rPr lang="en-US" sz="3500" dirty="0"/>
              <a:t>. Serenity Springs Wildlife Center, 2008. Web. &lt;http://www.serenityspringswildlife.org/index.htm&gt;.</a:t>
            </a:r>
          </a:p>
          <a:p>
            <a:r>
              <a:rPr lang="en-US" sz="3500" i="1" dirty="0"/>
              <a:t>The </a:t>
            </a:r>
            <a:r>
              <a:rPr lang="en-US" sz="3500" i="1" dirty="0" err="1"/>
              <a:t>Shambala</a:t>
            </a:r>
            <a:r>
              <a:rPr lang="en-US" sz="3500" i="1" dirty="0"/>
              <a:t> Preserve Presented by The Roar Foundation</a:t>
            </a:r>
            <a:r>
              <a:rPr lang="en-US" sz="3500" dirty="0"/>
              <a:t>. The Roar Foundation, 2011. Web. &lt;http://www.shambala.org/&gt;.</a:t>
            </a:r>
          </a:p>
          <a:p>
            <a:r>
              <a:rPr lang="en-US" sz="3500" i="1" dirty="0"/>
              <a:t>Tiger Creek Wildlife Refuge (TCWR), Tigercreek.org, Tyler, Texas, Big Cat Rescue, save the Tigers, Lions, Tigers, Sanctuary, Wildlife Refuge, Zoos, Great Cats</a:t>
            </a:r>
            <a:r>
              <a:rPr lang="en-US" sz="3500" dirty="0"/>
              <a:t>. Tiger Missing Link Foundation, 2003. Web. &lt;http://www.tigercreek.org/&gt;.</a:t>
            </a:r>
          </a:p>
          <a:p>
            <a:r>
              <a:rPr lang="en-US" sz="3500" i="1" dirty="0"/>
              <a:t>Tiger Haven</a:t>
            </a:r>
            <a:r>
              <a:rPr lang="en-US" sz="3500" dirty="0"/>
              <a:t>. AIMS Computer Systems, 2006. Web. &lt;http://www.tigerhaven.org/index.asp&gt;.</a:t>
            </a:r>
          </a:p>
          <a:p>
            <a:r>
              <a:rPr lang="en-US" sz="3500" i="1" dirty="0"/>
              <a:t>Valley of the Kings Home Page</a:t>
            </a:r>
            <a:r>
              <a:rPr lang="en-US" sz="3500" dirty="0"/>
              <a:t>. Web. &lt;http://votk.org/&gt;.</a:t>
            </a:r>
          </a:p>
          <a:p>
            <a:r>
              <a:rPr lang="en-US" sz="3500" i="1" dirty="0"/>
              <a:t>The Wildcat Sanctuary</a:t>
            </a:r>
            <a:r>
              <a:rPr lang="en-US" sz="3500" dirty="0"/>
              <a:t>. The Wildcat Sanctuary, 2011. Web. &lt;http://www.wildcatsanctuary.org/&gt;.</a:t>
            </a:r>
          </a:p>
          <a:p>
            <a:r>
              <a:rPr lang="en-US" sz="3500" i="1" dirty="0"/>
              <a:t>Wisconsin Big Cat Rescue &amp; Educational Center</a:t>
            </a:r>
            <a:r>
              <a:rPr lang="en-US" sz="3500" dirty="0"/>
              <a:t>. </a:t>
            </a:r>
            <a:r>
              <a:rPr lang="en-US" sz="3500" dirty="0" err="1"/>
              <a:t>TechAnalysts</a:t>
            </a:r>
            <a:r>
              <a:rPr lang="en-US" sz="3500" dirty="0"/>
              <a:t>, Inc. Web. &lt;http://www.wisconsinbigcats.org/index.html&gt;.</a:t>
            </a:r>
          </a:p>
          <a:p>
            <a:r>
              <a:rPr lang="en-US" sz="3500" i="1" dirty="0" err="1"/>
              <a:t>Yogie</a:t>
            </a:r>
            <a:r>
              <a:rPr lang="en-US" sz="3500" i="1" dirty="0"/>
              <a:t> and Friends Exotic Cat Sanctuary</a:t>
            </a:r>
            <a:r>
              <a:rPr lang="en-US" sz="3500" dirty="0"/>
              <a:t>. Web. &lt;http://www.yogieandfriends.org/new/&gt;.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6915095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553</Words>
  <Application>Microsoft Office PowerPoint</Application>
  <PresentationFormat>On-screen Show (4:3)</PresentationFormat>
  <Paragraphs>69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1_Office Theme</vt:lpstr>
      <vt:lpstr>Big Cat Refuges</vt:lpstr>
      <vt:lpstr>Overview</vt:lpstr>
      <vt:lpstr>PowerPoint Presentation</vt:lpstr>
      <vt:lpstr>Recap</vt:lpstr>
      <vt:lpstr>PowerPoint Presentation</vt:lpstr>
      <vt:lpstr>Sources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Big Cat Refuges</dc:title>
  <dc:creator>Owner</dc:creator>
  <cp:lastModifiedBy>Owner</cp:lastModifiedBy>
  <cp:revision>1</cp:revision>
  <dcterms:created xsi:type="dcterms:W3CDTF">2011-12-03T17:56:18Z</dcterms:created>
  <dcterms:modified xsi:type="dcterms:W3CDTF">2011-12-03T17:57:18Z</dcterms:modified>
</cp:coreProperties>
</file>